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4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6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6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6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0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8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9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5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D2F3-7E6D-42E3-83C3-2110B24B2A60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AB59-76D4-4D22-97F0-087EC759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6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7867650" y="1970088"/>
            <a:ext cx="1111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latin typeface="+mn-lt"/>
              </a:rPr>
              <a:t>Wake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7902575" y="4633913"/>
            <a:ext cx="1039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latin typeface="+mn-lt"/>
              </a:rPr>
              <a:t>Sleep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60350" y="1997075"/>
            <a:ext cx="202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Sleep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2000" b="1" dirty="0">
                <a:latin typeface="+mn-lt"/>
              </a:rPr>
              <a:t>Drive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260350" y="3960813"/>
            <a:ext cx="1568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latin typeface="+mn-lt"/>
              </a:rPr>
              <a:t>Circadian Clock</a:t>
            </a: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8193088" y="2349500"/>
            <a:ext cx="457200" cy="2244725"/>
          </a:xfrm>
          <a:prstGeom prst="upDownArrow">
            <a:avLst>
              <a:gd name="adj1" fmla="val 50000"/>
              <a:gd name="adj2" fmla="val 98194"/>
            </a:avLst>
          </a:pr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787775" y="1479550"/>
            <a:ext cx="3954463" cy="3854450"/>
          </a:xfrm>
          <a:prstGeom prst="rect">
            <a:avLst/>
          </a:prstGeom>
          <a:gradFill rotWithShape="1">
            <a:gsLst>
              <a:gs pos="0">
                <a:srgbClr val="00002C">
                  <a:gamma/>
                  <a:tint val="93725"/>
                  <a:invGamma/>
                  <a:alpha val="0"/>
                </a:srgbClr>
              </a:gs>
              <a:gs pos="50000">
                <a:srgbClr val="00002C"/>
              </a:gs>
              <a:gs pos="100000">
                <a:srgbClr val="00002C">
                  <a:gamma/>
                  <a:tint val="93725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2563813" y="1419225"/>
            <a:ext cx="2459037" cy="390683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 flipH="1">
            <a:off x="1989138" y="1431925"/>
            <a:ext cx="584200" cy="38608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93C4F5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6726238" y="1350963"/>
            <a:ext cx="1036637" cy="3941762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93C4F5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33" name="Oval 12"/>
          <p:cNvSpPr>
            <a:spLocks noChangeArrowheads="1"/>
          </p:cNvSpPr>
          <p:nvPr/>
        </p:nvSpPr>
        <p:spPr bwMode="auto">
          <a:xfrm>
            <a:off x="2174875" y="1582738"/>
            <a:ext cx="1874838" cy="1668462"/>
          </a:xfrm>
          <a:prstGeom prst="ellipse">
            <a:avLst/>
          </a:prstGeom>
          <a:gradFill rotWithShape="1">
            <a:gsLst>
              <a:gs pos="0">
                <a:srgbClr val="FFFF3F"/>
              </a:gs>
              <a:gs pos="100000">
                <a:srgbClr val="FFFF4B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5213350" y="1557338"/>
            <a:ext cx="842963" cy="815975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>
            <a:off x="3060700" y="1444625"/>
            <a:ext cx="0" cy="552450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5"/>
          <p:cNvSpPr>
            <a:spLocks noChangeShapeType="1"/>
          </p:cNvSpPr>
          <p:nvPr/>
        </p:nvSpPr>
        <p:spPr bwMode="auto">
          <a:xfrm>
            <a:off x="2874963" y="1433513"/>
            <a:ext cx="0" cy="4238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6"/>
          <p:cNvSpPr>
            <a:spLocks noChangeShapeType="1"/>
          </p:cNvSpPr>
          <p:nvPr/>
        </p:nvSpPr>
        <p:spPr bwMode="auto">
          <a:xfrm>
            <a:off x="2673350" y="1420813"/>
            <a:ext cx="0" cy="27622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7"/>
          <p:cNvSpPr>
            <a:spLocks noChangeShapeType="1"/>
          </p:cNvSpPr>
          <p:nvPr/>
        </p:nvSpPr>
        <p:spPr bwMode="auto">
          <a:xfrm>
            <a:off x="3240088" y="1423988"/>
            <a:ext cx="0" cy="6778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8"/>
          <p:cNvSpPr>
            <a:spLocks noChangeShapeType="1"/>
          </p:cNvSpPr>
          <p:nvPr/>
        </p:nvSpPr>
        <p:spPr bwMode="auto">
          <a:xfrm>
            <a:off x="3427413" y="1420813"/>
            <a:ext cx="0" cy="79851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9"/>
          <p:cNvSpPr>
            <a:spLocks noChangeShapeType="1"/>
          </p:cNvSpPr>
          <p:nvPr/>
        </p:nvSpPr>
        <p:spPr bwMode="auto">
          <a:xfrm>
            <a:off x="3624263" y="1427163"/>
            <a:ext cx="0" cy="946150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0"/>
          <p:cNvSpPr>
            <a:spLocks noChangeShapeType="1"/>
          </p:cNvSpPr>
          <p:nvPr/>
        </p:nvSpPr>
        <p:spPr bwMode="auto">
          <a:xfrm>
            <a:off x="3814763" y="1436688"/>
            <a:ext cx="0" cy="10588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1"/>
          <p:cNvSpPr>
            <a:spLocks noChangeShapeType="1"/>
          </p:cNvSpPr>
          <p:nvPr/>
        </p:nvSpPr>
        <p:spPr bwMode="auto">
          <a:xfrm>
            <a:off x="3994150" y="1416050"/>
            <a:ext cx="0" cy="117792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2"/>
          <p:cNvSpPr>
            <a:spLocks noChangeShapeType="1"/>
          </p:cNvSpPr>
          <p:nvPr/>
        </p:nvSpPr>
        <p:spPr bwMode="auto">
          <a:xfrm>
            <a:off x="4183063" y="1431925"/>
            <a:ext cx="0" cy="121602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Line 23"/>
          <p:cNvSpPr>
            <a:spLocks noChangeShapeType="1"/>
          </p:cNvSpPr>
          <p:nvPr/>
        </p:nvSpPr>
        <p:spPr bwMode="auto">
          <a:xfrm>
            <a:off x="4379913" y="1419225"/>
            <a:ext cx="0" cy="1335088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Line 24"/>
          <p:cNvSpPr>
            <a:spLocks noChangeShapeType="1"/>
          </p:cNvSpPr>
          <p:nvPr/>
        </p:nvSpPr>
        <p:spPr bwMode="auto">
          <a:xfrm>
            <a:off x="4567238" y="1427163"/>
            <a:ext cx="0" cy="13636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Line 25"/>
          <p:cNvSpPr>
            <a:spLocks noChangeShapeType="1"/>
          </p:cNvSpPr>
          <p:nvPr/>
        </p:nvSpPr>
        <p:spPr bwMode="auto">
          <a:xfrm>
            <a:off x="4756150" y="1423988"/>
            <a:ext cx="0" cy="13636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Line 26"/>
          <p:cNvSpPr>
            <a:spLocks noChangeShapeType="1"/>
          </p:cNvSpPr>
          <p:nvPr/>
        </p:nvSpPr>
        <p:spPr bwMode="auto">
          <a:xfrm>
            <a:off x="4953000" y="1430338"/>
            <a:ext cx="0" cy="13255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Line 27"/>
          <p:cNvSpPr>
            <a:spLocks noChangeShapeType="1"/>
          </p:cNvSpPr>
          <p:nvPr/>
        </p:nvSpPr>
        <p:spPr bwMode="auto">
          <a:xfrm>
            <a:off x="5141913" y="1427163"/>
            <a:ext cx="0" cy="12747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28"/>
          <p:cNvSpPr>
            <a:spLocks noChangeShapeType="1"/>
          </p:cNvSpPr>
          <p:nvPr/>
        </p:nvSpPr>
        <p:spPr bwMode="auto">
          <a:xfrm>
            <a:off x="5319713" y="1425575"/>
            <a:ext cx="0" cy="122872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29"/>
          <p:cNvSpPr>
            <a:spLocks noChangeShapeType="1"/>
          </p:cNvSpPr>
          <p:nvPr/>
        </p:nvSpPr>
        <p:spPr bwMode="auto">
          <a:xfrm>
            <a:off x="5518150" y="1431925"/>
            <a:ext cx="0" cy="1131888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Line 30"/>
          <p:cNvSpPr>
            <a:spLocks noChangeShapeType="1"/>
          </p:cNvSpPr>
          <p:nvPr/>
        </p:nvSpPr>
        <p:spPr bwMode="auto">
          <a:xfrm>
            <a:off x="5715000" y="1436688"/>
            <a:ext cx="0" cy="104457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4" name="Line 31"/>
          <p:cNvSpPr>
            <a:spLocks noChangeShapeType="1"/>
          </p:cNvSpPr>
          <p:nvPr/>
        </p:nvSpPr>
        <p:spPr bwMode="auto">
          <a:xfrm>
            <a:off x="5892800" y="1427163"/>
            <a:ext cx="0" cy="982662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Line 32"/>
          <p:cNvSpPr>
            <a:spLocks noChangeShapeType="1"/>
          </p:cNvSpPr>
          <p:nvPr/>
        </p:nvSpPr>
        <p:spPr bwMode="auto">
          <a:xfrm>
            <a:off x="6081713" y="1423988"/>
            <a:ext cx="0" cy="901700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6" name="Line 33"/>
          <p:cNvSpPr>
            <a:spLocks noChangeShapeType="1"/>
          </p:cNvSpPr>
          <p:nvPr/>
        </p:nvSpPr>
        <p:spPr bwMode="auto">
          <a:xfrm>
            <a:off x="6261100" y="1420813"/>
            <a:ext cx="0" cy="782637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4"/>
          <p:cNvSpPr>
            <a:spLocks noChangeShapeType="1"/>
          </p:cNvSpPr>
          <p:nvPr/>
        </p:nvSpPr>
        <p:spPr bwMode="auto">
          <a:xfrm>
            <a:off x="6457950" y="1417638"/>
            <a:ext cx="0" cy="657225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Line 35"/>
          <p:cNvSpPr>
            <a:spLocks noChangeShapeType="1"/>
          </p:cNvSpPr>
          <p:nvPr/>
        </p:nvSpPr>
        <p:spPr bwMode="auto">
          <a:xfrm>
            <a:off x="6646863" y="1416050"/>
            <a:ext cx="0" cy="528638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Line 36"/>
          <p:cNvSpPr>
            <a:spLocks noChangeShapeType="1"/>
          </p:cNvSpPr>
          <p:nvPr/>
        </p:nvSpPr>
        <p:spPr bwMode="auto">
          <a:xfrm>
            <a:off x="6835775" y="1422400"/>
            <a:ext cx="0" cy="357188"/>
          </a:xfrm>
          <a:prstGeom prst="line">
            <a:avLst/>
          </a:prstGeom>
          <a:noFill/>
          <a:ln w="44450">
            <a:solidFill>
              <a:schemeClr val="accent2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2" name="Line 39"/>
          <p:cNvSpPr>
            <a:spLocks noChangeShapeType="1"/>
          </p:cNvSpPr>
          <p:nvPr/>
        </p:nvSpPr>
        <p:spPr bwMode="auto">
          <a:xfrm flipV="1">
            <a:off x="3071813" y="4759325"/>
            <a:ext cx="0" cy="552450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Line 40"/>
          <p:cNvSpPr>
            <a:spLocks noChangeShapeType="1"/>
          </p:cNvSpPr>
          <p:nvPr/>
        </p:nvSpPr>
        <p:spPr bwMode="auto">
          <a:xfrm flipV="1">
            <a:off x="2886075" y="4900613"/>
            <a:ext cx="0" cy="423862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Line 41"/>
          <p:cNvSpPr>
            <a:spLocks noChangeShapeType="1"/>
          </p:cNvSpPr>
          <p:nvPr/>
        </p:nvSpPr>
        <p:spPr bwMode="auto">
          <a:xfrm flipV="1">
            <a:off x="2682875" y="5059363"/>
            <a:ext cx="0" cy="2762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5" name="Line 42"/>
          <p:cNvSpPr>
            <a:spLocks noChangeShapeType="1"/>
          </p:cNvSpPr>
          <p:nvPr/>
        </p:nvSpPr>
        <p:spPr bwMode="auto">
          <a:xfrm flipV="1">
            <a:off x="3249613" y="4654550"/>
            <a:ext cx="0" cy="677863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6" name="Line 43"/>
          <p:cNvSpPr>
            <a:spLocks noChangeShapeType="1"/>
          </p:cNvSpPr>
          <p:nvPr/>
        </p:nvSpPr>
        <p:spPr bwMode="auto">
          <a:xfrm flipV="1">
            <a:off x="3438525" y="4538663"/>
            <a:ext cx="0" cy="7969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Line 44"/>
          <p:cNvSpPr>
            <a:spLocks noChangeShapeType="1"/>
          </p:cNvSpPr>
          <p:nvPr/>
        </p:nvSpPr>
        <p:spPr bwMode="auto">
          <a:xfrm flipV="1">
            <a:off x="3635375" y="4383088"/>
            <a:ext cx="0" cy="946150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8" name="Line 45"/>
          <p:cNvSpPr>
            <a:spLocks noChangeShapeType="1"/>
          </p:cNvSpPr>
          <p:nvPr/>
        </p:nvSpPr>
        <p:spPr bwMode="auto">
          <a:xfrm flipV="1">
            <a:off x="3810000" y="4260850"/>
            <a:ext cx="0" cy="1058863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9" name="Line 46"/>
          <p:cNvSpPr>
            <a:spLocks noChangeShapeType="1"/>
          </p:cNvSpPr>
          <p:nvPr/>
        </p:nvSpPr>
        <p:spPr bwMode="auto">
          <a:xfrm flipV="1">
            <a:off x="3987800" y="4162425"/>
            <a:ext cx="0" cy="11779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0" name="Line 47"/>
          <p:cNvSpPr>
            <a:spLocks noChangeShapeType="1"/>
          </p:cNvSpPr>
          <p:nvPr/>
        </p:nvSpPr>
        <p:spPr bwMode="auto">
          <a:xfrm flipV="1">
            <a:off x="4176713" y="4110038"/>
            <a:ext cx="0" cy="12160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Line 48"/>
          <p:cNvSpPr>
            <a:spLocks noChangeShapeType="1"/>
          </p:cNvSpPr>
          <p:nvPr/>
        </p:nvSpPr>
        <p:spPr bwMode="auto">
          <a:xfrm flipV="1">
            <a:off x="4375150" y="3846513"/>
            <a:ext cx="0" cy="1484312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2" name="Line 49"/>
          <p:cNvSpPr>
            <a:spLocks noChangeShapeType="1"/>
          </p:cNvSpPr>
          <p:nvPr/>
        </p:nvSpPr>
        <p:spPr bwMode="auto">
          <a:xfrm flipV="1">
            <a:off x="4562475" y="3706813"/>
            <a:ext cx="0" cy="1625600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3" name="Line 50"/>
          <p:cNvSpPr>
            <a:spLocks noChangeShapeType="1"/>
          </p:cNvSpPr>
          <p:nvPr/>
        </p:nvSpPr>
        <p:spPr bwMode="auto">
          <a:xfrm flipV="1">
            <a:off x="4751388" y="3440113"/>
            <a:ext cx="0" cy="1900237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Line 51"/>
          <p:cNvSpPr>
            <a:spLocks noChangeShapeType="1"/>
          </p:cNvSpPr>
          <p:nvPr/>
        </p:nvSpPr>
        <p:spPr bwMode="auto">
          <a:xfrm flipV="1">
            <a:off x="4948238" y="3678238"/>
            <a:ext cx="0" cy="16478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Line 52"/>
          <p:cNvSpPr>
            <a:spLocks noChangeShapeType="1"/>
          </p:cNvSpPr>
          <p:nvPr/>
        </p:nvSpPr>
        <p:spPr bwMode="auto">
          <a:xfrm flipV="1">
            <a:off x="5135563" y="3857625"/>
            <a:ext cx="0" cy="1474788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Line 53"/>
          <p:cNvSpPr>
            <a:spLocks noChangeShapeType="1"/>
          </p:cNvSpPr>
          <p:nvPr/>
        </p:nvSpPr>
        <p:spPr bwMode="auto">
          <a:xfrm flipV="1">
            <a:off x="5324475" y="4392613"/>
            <a:ext cx="0" cy="92392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Line 54"/>
          <p:cNvSpPr>
            <a:spLocks noChangeShapeType="1"/>
          </p:cNvSpPr>
          <p:nvPr/>
        </p:nvSpPr>
        <p:spPr bwMode="auto">
          <a:xfrm flipV="1">
            <a:off x="5513388" y="4575175"/>
            <a:ext cx="0" cy="738188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8" name="Line 55"/>
          <p:cNvSpPr>
            <a:spLocks noChangeShapeType="1"/>
          </p:cNvSpPr>
          <p:nvPr/>
        </p:nvSpPr>
        <p:spPr bwMode="auto">
          <a:xfrm flipV="1">
            <a:off x="5708650" y="4730750"/>
            <a:ext cx="0" cy="596900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9" name="Line 56"/>
          <p:cNvSpPr>
            <a:spLocks noChangeShapeType="1"/>
          </p:cNvSpPr>
          <p:nvPr/>
        </p:nvSpPr>
        <p:spPr bwMode="auto">
          <a:xfrm flipV="1">
            <a:off x="5889625" y="4916488"/>
            <a:ext cx="0" cy="423862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Line 57"/>
          <p:cNvSpPr>
            <a:spLocks noChangeShapeType="1"/>
          </p:cNvSpPr>
          <p:nvPr/>
        </p:nvSpPr>
        <p:spPr bwMode="auto">
          <a:xfrm flipV="1">
            <a:off x="6453188" y="5041900"/>
            <a:ext cx="0" cy="282575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1" name="Line 58"/>
          <p:cNvSpPr>
            <a:spLocks noChangeShapeType="1"/>
          </p:cNvSpPr>
          <p:nvPr/>
        </p:nvSpPr>
        <p:spPr bwMode="auto">
          <a:xfrm flipV="1">
            <a:off x="6665913" y="4976813"/>
            <a:ext cx="0" cy="360362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2" name="Line 59"/>
          <p:cNvSpPr>
            <a:spLocks noChangeShapeType="1"/>
          </p:cNvSpPr>
          <p:nvPr/>
        </p:nvSpPr>
        <p:spPr bwMode="auto">
          <a:xfrm flipV="1">
            <a:off x="6878638" y="4881563"/>
            <a:ext cx="0" cy="455612"/>
          </a:xfrm>
          <a:prstGeom prst="line">
            <a:avLst/>
          </a:prstGeom>
          <a:noFill/>
          <a:ln w="44450">
            <a:solidFill>
              <a:schemeClr val="hlink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Line 60"/>
          <p:cNvSpPr>
            <a:spLocks noChangeShapeType="1"/>
          </p:cNvSpPr>
          <p:nvPr/>
        </p:nvSpPr>
        <p:spPr bwMode="auto">
          <a:xfrm>
            <a:off x="1981200" y="5337175"/>
            <a:ext cx="5765800" cy="15875"/>
          </a:xfrm>
          <a:prstGeom prst="line">
            <a:avLst/>
          </a:prstGeom>
          <a:noFill/>
          <a:ln w="1619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76" name="Text Box 71"/>
          <p:cNvSpPr txBox="1">
            <a:spLocks noChangeArrowheads="1"/>
          </p:cNvSpPr>
          <p:nvPr/>
        </p:nvSpPr>
        <p:spPr bwMode="auto">
          <a:xfrm>
            <a:off x="2386013" y="5380038"/>
            <a:ext cx="527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+mn-lt"/>
              </a:rPr>
              <a:t>9am          3pm         9pm         3am          9am</a:t>
            </a:r>
          </a:p>
        </p:txBody>
      </p:sp>
      <p:sp>
        <p:nvSpPr>
          <p:cNvPr id="29758" name="Line 72"/>
          <p:cNvSpPr>
            <a:spLocks noChangeShapeType="1"/>
          </p:cNvSpPr>
          <p:nvPr/>
        </p:nvSpPr>
        <p:spPr bwMode="auto">
          <a:xfrm>
            <a:off x="5065713" y="5713413"/>
            <a:ext cx="0" cy="222250"/>
          </a:xfrm>
          <a:prstGeom prst="line">
            <a:avLst/>
          </a:prstGeom>
          <a:noFill/>
          <a:ln w="25400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59" name="Line 73"/>
          <p:cNvSpPr>
            <a:spLocks noChangeShapeType="1"/>
          </p:cNvSpPr>
          <p:nvPr/>
        </p:nvSpPr>
        <p:spPr bwMode="auto">
          <a:xfrm>
            <a:off x="6369050" y="5719763"/>
            <a:ext cx="0" cy="223837"/>
          </a:xfrm>
          <a:prstGeom prst="line">
            <a:avLst/>
          </a:prstGeom>
          <a:noFill/>
          <a:ln w="25400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60" name="Line 74"/>
          <p:cNvSpPr>
            <a:spLocks noChangeShapeType="1"/>
          </p:cNvSpPr>
          <p:nvPr/>
        </p:nvSpPr>
        <p:spPr bwMode="auto">
          <a:xfrm>
            <a:off x="5059363" y="5935663"/>
            <a:ext cx="300037" cy="0"/>
          </a:xfrm>
          <a:prstGeom prst="line">
            <a:avLst/>
          </a:prstGeom>
          <a:noFill/>
          <a:ln w="25400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61" name="Line 75"/>
          <p:cNvSpPr>
            <a:spLocks noChangeShapeType="1"/>
          </p:cNvSpPr>
          <p:nvPr/>
        </p:nvSpPr>
        <p:spPr bwMode="auto">
          <a:xfrm>
            <a:off x="6088063" y="5940425"/>
            <a:ext cx="298450" cy="0"/>
          </a:xfrm>
          <a:prstGeom prst="line">
            <a:avLst/>
          </a:prstGeom>
          <a:noFill/>
          <a:ln w="25400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7181" name="Text Box 76"/>
          <p:cNvSpPr txBox="1">
            <a:spLocks noChangeArrowheads="1"/>
          </p:cNvSpPr>
          <p:nvPr/>
        </p:nvSpPr>
        <p:spPr bwMode="auto">
          <a:xfrm>
            <a:off x="4940300" y="5707063"/>
            <a:ext cx="1597025" cy="400050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latin typeface="+mn-lt"/>
              </a:rPr>
              <a:t>Sleep</a:t>
            </a:r>
          </a:p>
        </p:txBody>
      </p:sp>
      <p:sp>
        <p:nvSpPr>
          <p:cNvPr id="47182" name="Text Box 77"/>
          <p:cNvSpPr txBox="1">
            <a:spLocks noChangeArrowheads="1"/>
          </p:cNvSpPr>
          <p:nvPr/>
        </p:nvSpPr>
        <p:spPr bwMode="auto">
          <a:xfrm>
            <a:off x="3403600" y="5707063"/>
            <a:ext cx="159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latin typeface="+mn-lt"/>
              </a:rPr>
              <a:t>Wake</a:t>
            </a:r>
          </a:p>
        </p:txBody>
      </p:sp>
      <p:sp>
        <p:nvSpPr>
          <p:cNvPr id="5187" name="Line 78"/>
          <p:cNvSpPr>
            <a:spLocks noChangeShapeType="1"/>
          </p:cNvSpPr>
          <p:nvPr/>
        </p:nvSpPr>
        <p:spPr bwMode="auto">
          <a:xfrm>
            <a:off x="1981200" y="1371600"/>
            <a:ext cx="5765800" cy="15875"/>
          </a:xfrm>
          <a:prstGeom prst="line">
            <a:avLst/>
          </a:prstGeom>
          <a:noFill/>
          <a:ln w="1619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8" name="Rectangle 79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76200"/>
            <a:ext cx="8458200" cy="12192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  <a:cs typeface="Arial" pitchFamily="34" charset="0"/>
              </a:rPr>
              <a:t>Sleep/Wake Regulation</a:t>
            </a:r>
            <a:br>
              <a:rPr lang="en-US" sz="320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3200" smtClean="0">
                <a:solidFill>
                  <a:schemeClr val="tx1"/>
                </a:solidFill>
                <a:cs typeface="Arial" pitchFamily="34" charset="0"/>
              </a:rPr>
              <a:t>Sleep Drive (S) &amp; Circadian Clock (C)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0" y="5943600"/>
            <a:ext cx="3886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Adapted from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Edgar DM, et al. </a:t>
            </a:r>
            <a:r>
              <a:rPr lang="en-US" sz="1600" i="1" dirty="0">
                <a:latin typeface="+mn-lt"/>
              </a:rPr>
              <a:t>J </a:t>
            </a:r>
            <a:r>
              <a:rPr lang="en-US" sz="1600" i="1" dirty="0" err="1">
                <a:latin typeface="+mn-lt"/>
              </a:rPr>
              <a:t>Neurosci</a:t>
            </a:r>
            <a:r>
              <a:rPr lang="en-US" sz="1600" dirty="0">
                <a:latin typeface="+mn-lt"/>
              </a:rPr>
              <a:t> </a:t>
            </a:r>
            <a:endParaRPr lang="en-US" sz="1600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Courtesy of Phyllis Zee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/>
      <p:bldP spid="33808" grpId="0" animBg="1"/>
      <p:bldP spid="33809" grpId="0" animBg="1"/>
      <p:bldP spid="33810" grpId="0" animBg="1"/>
      <p:bldP spid="33811" grpId="0" animBg="1"/>
      <p:bldP spid="33812" grpId="0" animBg="1"/>
      <p:bldP spid="33813" grpId="0" animBg="1"/>
      <p:bldP spid="33814" grpId="0" animBg="1"/>
      <p:bldP spid="33815" grpId="0" animBg="1"/>
      <p:bldP spid="33816" grpId="0" animBg="1"/>
      <p:bldP spid="33817" grpId="0" animBg="1"/>
      <p:bldP spid="33818" grpId="0" animBg="1"/>
      <p:bldP spid="33819" grpId="0" animBg="1"/>
      <p:bldP spid="33820" grpId="0" animBg="1"/>
      <p:bldP spid="33821" grpId="0" animBg="1"/>
      <p:bldP spid="33822" grpId="0" animBg="1"/>
      <p:bldP spid="33823" grpId="0" animBg="1"/>
      <p:bldP spid="33824" grpId="0" animBg="1"/>
      <p:bldP spid="33825" grpId="0" animBg="1"/>
      <p:bldP spid="33826" grpId="0" animBg="1"/>
      <p:bldP spid="33827" grpId="0" animBg="1"/>
      <p:bldP spid="33828" grpId="0" animBg="1"/>
      <p:bldP spid="33829" grpId="0" animBg="1"/>
      <p:bldP spid="33832" grpId="0" animBg="1"/>
      <p:bldP spid="33833" grpId="0" animBg="1"/>
      <p:bldP spid="33834" grpId="0" animBg="1"/>
      <p:bldP spid="33835" grpId="0" animBg="1"/>
      <p:bldP spid="33836" grpId="0" animBg="1"/>
      <p:bldP spid="33837" grpId="0" animBg="1"/>
      <p:bldP spid="33838" grpId="0" animBg="1"/>
      <p:bldP spid="33839" grpId="0" animBg="1"/>
      <p:bldP spid="33840" grpId="0" animBg="1"/>
      <p:bldP spid="33841" grpId="0" animBg="1"/>
      <p:bldP spid="33842" grpId="0" animBg="1"/>
      <p:bldP spid="33843" grpId="0" animBg="1"/>
      <p:bldP spid="33844" grpId="0" animBg="1"/>
      <p:bldP spid="33845" grpId="0" animBg="1"/>
      <p:bldP spid="33846" grpId="0" animBg="1"/>
      <p:bldP spid="33847" grpId="0" animBg="1"/>
      <p:bldP spid="33848" grpId="0" animBg="1"/>
      <p:bldP spid="33849" grpId="0" animBg="1"/>
      <p:bldP spid="33850" grpId="0" animBg="1"/>
      <p:bldP spid="33851" grpId="0" animBg="1"/>
      <p:bldP spid="33852" grpId="0" animBg="1"/>
      <p:bldP spid="338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Sleep/Wake Regulation Sleep Drive (S) &amp; Circadian Clock (C)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Sleep/Wake Regulation Sleep Drive (S) &amp; Circadian Clock (C)</dc:title>
  <dc:creator>Manber, Rachel</dc:creator>
  <cp:lastModifiedBy>Manber, Rachel</cp:lastModifiedBy>
  <cp:revision>1</cp:revision>
  <dcterms:created xsi:type="dcterms:W3CDTF">2011-04-06T19:23:51Z</dcterms:created>
  <dcterms:modified xsi:type="dcterms:W3CDTF">2011-04-06T19:24:33Z</dcterms:modified>
</cp:coreProperties>
</file>